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871067"/>
            <a:ext cx="7477601" cy="1666399"/>
          </a:xfrm>
          <a:prstGeom prst="rect">
            <a:avLst/>
          </a:prstGeom>
          <a:noFill/>
          <a:ln/>
        </p:spPr>
        <p:txBody>
          <a:bodyPr wrap="square" rtlCol="0" anchor="t"/>
          <a:lstStyle/>
          <a:p>
            <a:pPr indent="0" marL="0">
              <a:lnSpc>
                <a:spcPts val="6561"/>
              </a:lnSpc>
              <a:buNone/>
            </a:pPr>
            <a:r>
              <a:rPr lang="en-US" sz="5249" dirty="0">
                <a:solidFill>
                  <a:srgbClr val="F2F0F4"/>
                </a:solidFill>
                <a:latin typeface="Montserrat" pitchFamily="34" charset="0"/>
                <a:ea typeface="Montserrat" pitchFamily="34" charset="-122"/>
                <a:cs typeface="Montserrat" pitchFamily="34" charset="-120"/>
              </a:rPr>
              <a:t>Understanding High Risk Taxpayers</a:t>
            </a:r>
            <a:endParaRPr lang="en-US" sz="5249" dirty="0"/>
          </a:p>
        </p:txBody>
      </p:sp>
      <p:sp>
        <p:nvSpPr>
          <p:cNvPr id="6" name="Text 2"/>
          <p:cNvSpPr/>
          <p:nvPr/>
        </p:nvSpPr>
        <p:spPr>
          <a:xfrm>
            <a:off x="6319599" y="3870722"/>
            <a:ext cx="7477601" cy="2487811"/>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Taxpayers, whether individuals or organizations, are obligated to pay a specific amount of tax to the government based on their income. However, the occurrence of risks, such as tax evasion and misrepresentation of financial facts, poses significant challenges to the government's tax collection efforts. Deliberate underreporting of income and concealing property transactions are common tactics used to avoid paying taxes on time, ultimately leading to what is known as tax fraud.</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747713"/>
            <a:ext cx="5937052"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Facing the Challenge</a:t>
            </a:r>
            <a:endParaRPr lang="en-US" sz="4374" dirty="0"/>
          </a:p>
        </p:txBody>
      </p:sp>
      <p:sp>
        <p:nvSpPr>
          <p:cNvPr id="6" name="Shape 2"/>
          <p:cNvSpPr/>
          <p:nvPr/>
        </p:nvSpPr>
        <p:spPr>
          <a:xfrm>
            <a:off x="4801910" y="1775341"/>
            <a:ext cx="44410" cy="5706427"/>
          </a:xfrm>
          <a:prstGeom prst="roundRect">
            <a:avLst>
              <a:gd name="adj" fmla="val 225151"/>
            </a:avLst>
          </a:prstGeom>
          <a:solidFill>
            <a:srgbClr val="552C86"/>
          </a:solidFill>
          <a:ln/>
        </p:spPr>
      </p:sp>
      <p:sp>
        <p:nvSpPr>
          <p:cNvPr id="7" name="Shape 3"/>
          <p:cNvSpPr/>
          <p:nvPr/>
        </p:nvSpPr>
        <p:spPr>
          <a:xfrm>
            <a:off x="5074027" y="2176641"/>
            <a:ext cx="777597" cy="44410"/>
          </a:xfrm>
          <a:prstGeom prst="roundRect">
            <a:avLst>
              <a:gd name="adj" fmla="val 225151"/>
            </a:avLst>
          </a:prstGeom>
          <a:solidFill>
            <a:srgbClr val="552C86"/>
          </a:solidFill>
          <a:ln/>
        </p:spPr>
      </p:sp>
      <p:sp>
        <p:nvSpPr>
          <p:cNvPr id="8" name="Shape 4"/>
          <p:cNvSpPr/>
          <p:nvPr/>
        </p:nvSpPr>
        <p:spPr>
          <a:xfrm>
            <a:off x="4574084" y="1948934"/>
            <a:ext cx="499943" cy="499943"/>
          </a:xfrm>
          <a:prstGeom prst="roundRect">
            <a:avLst>
              <a:gd name="adj" fmla="val 20000"/>
            </a:avLst>
          </a:prstGeom>
          <a:solidFill>
            <a:srgbClr val="3C136D"/>
          </a:solidFill>
          <a:ln w="7620">
            <a:solidFill>
              <a:srgbClr val="552C86"/>
            </a:solidFill>
            <a:prstDash val="solid"/>
          </a:ln>
        </p:spPr>
      </p:sp>
      <p:sp>
        <p:nvSpPr>
          <p:cNvPr id="9" name="Text 5"/>
          <p:cNvSpPr/>
          <p:nvPr/>
        </p:nvSpPr>
        <p:spPr>
          <a:xfrm>
            <a:off x="4763869" y="1990606"/>
            <a:ext cx="120372"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0" name="Text 6"/>
          <p:cNvSpPr/>
          <p:nvPr/>
        </p:nvSpPr>
        <p:spPr>
          <a:xfrm>
            <a:off x="6046113" y="1997512"/>
            <a:ext cx="2589490" cy="347186"/>
          </a:xfrm>
          <a:prstGeom prst="rect">
            <a:avLst/>
          </a:prstGeom>
          <a:noFill/>
          <a:ln/>
        </p:spPr>
        <p:txBody>
          <a:bodyPr wrap="non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Government Audit</a:t>
            </a:r>
            <a:endParaRPr lang="en-US" sz="2187" dirty="0"/>
          </a:p>
        </p:txBody>
      </p:sp>
      <p:sp>
        <p:nvSpPr>
          <p:cNvPr id="11" name="Text 7"/>
          <p:cNvSpPr/>
          <p:nvPr/>
        </p:nvSpPr>
        <p:spPr>
          <a:xfrm>
            <a:off x="6046113" y="2477929"/>
            <a:ext cx="7751088" cy="1066205"/>
          </a:xfrm>
          <a:prstGeom prst="rect">
            <a:avLst/>
          </a:prstGeom>
          <a:noFill/>
          <a:ln/>
        </p:spPr>
        <p:txBody>
          <a:bodyPr wrap="square" rtlCol="0" anchor="t"/>
          <a:lstStyle/>
          <a:p>
            <a:pPr algn="l" indent="0" marL="0">
              <a:lnSpc>
                <a:spcPts val="2799"/>
              </a:lnSpc>
              <a:buNone/>
            </a:pPr>
            <a:r>
              <a:rPr lang="en-US" sz="1750" dirty="0">
                <a:solidFill>
                  <a:srgbClr val="DCD7E5"/>
                </a:solidFill>
                <a:latin typeface="Heebo" pitchFamily="34" charset="0"/>
                <a:ea typeface="Heebo" pitchFamily="34" charset="-122"/>
                <a:cs typeface="Heebo" pitchFamily="34" charset="-120"/>
              </a:rPr>
              <a:t>During audit periods, the government encounters multifaceted difficulties in identifying and collecting taxes that have been intentionally hidden or misrepresented.</a:t>
            </a:r>
            <a:endParaRPr lang="en-US" sz="1750" dirty="0"/>
          </a:p>
        </p:txBody>
      </p:sp>
      <p:sp>
        <p:nvSpPr>
          <p:cNvPr id="12" name="Shape 8"/>
          <p:cNvSpPr/>
          <p:nvPr/>
        </p:nvSpPr>
        <p:spPr>
          <a:xfrm>
            <a:off x="5074027" y="4389775"/>
            <a:ext cx="777597" cy="44410"/>
          </a:xfrm>
          <a:prstGeom prst="roundRect">
            <a:avLst>
              <a:gd name="adj" fmla="val 225151"/>
            </a:avLst>
          </a:prstGeom>
          <a:solidFill>
            <a:srgbClr val="552C86"/>
          </a:solidFill>
          <a:ln/>
        </p:spPr>
      </p:sp>
      <p:sp>
        <p:nvSpPr>
          <p:cNvPr id="13" name="Shape 9"/>
          <p:cNvSpPr/>
          <p:nvPr/>
        </p:nvSpPr>
        <p:spPr>
          <a:xfrm>
            <a:off x="4574084" y="4162068"/>
            <a:ext cx="499943" cy="499943"/>
          </a:xfrm>
          <a:prstGeom prst="roundRect">
            <a:avLst>
              <a:gd name="adj" fmla="val 20000"/>
            </a:avLst>
          </a:prstGeom>
          <a:solidFill>
            <a:srgbClr val="3C136D"/>
          </a:solidFill>
          <a:ln w="7620">
            <a:solidFill>
              <a:srgbClr val="552C86"/>
            </a:solidFill>
            <a:prstDash val="solid"/>
          </a:ln>
        </p:spPr>
      </p:sp>
      <p:sp>
        <p:nvSpPr>
          <p:cNvPr id="14" name="Text 10"/>
          <p:cNvSpPr/>
          <p:nvPr/>
        </p:nvSpPr>
        <p:spPr>
          <a:xfrm>
            <a:off x="4729341" y="4203740"/>
            <a:ext cx="189309"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5" name="Text 11"/>
          <p:cNvSpPr/>
          <p:nvPr/>
        </p:nvSpPr>
        <p:spPr>
          <a:xfrm>
            <a:off x="6046113" y="4210645"/>
            <a:ext cx="3014782" cy="347186"/>
          </a:xfrm>
          <a:prstGeom prst="rect">
            <a:avLst/>
          </a:prstGeom>
          <a:noFill/>
          <a:ln/>
        </p:spPr>
        <p:txBody>
          <a:bodyPr wrap="non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Impact of Tax Evasion</a:t>
            </a:r>
            <a:endParaRPr lang="en-US" sz="2187" dirty="0"/>
          </a:p>
        </p:txBody>
      </p:sp>
      <p:sp>
        <p:nvSpPr>
          <p:cNvPr id="16" name="Text 12"/>
          <p:cNvSpPr/>
          <p:nvPr/>
        </p:nvSpPr>
        <p:spPr>
          <a:xfrm>
            <a:off x="6046113" y="4691063"/>
            <a:ext cx="7751088" cy="710803"/>
          </a:xfrm>
          <a:prstGeom prst="rect">
            <a:avLst/>
          </a:prstGeom>
          <a:noFill/>
          <a:ln/>
        </p:spPr>
        <p:txBody>
          <a:bodyPr wrap="square" rtlCol="0" anchor="t"/>
          <a:lstStyle/>
          <a:p>
            <a:pPr algn="l" indent="0" marL="0">
              <a:lnSpc>
                <a:spcPts val="2799"/>
              </a:lnSpc>
              <a:buNone/>
            </a:pPr>
            <a:r>
              <a:rPr lang="en-US" sz="1750" dirty="0">
                <a:solidFill>
                  <a:srgbClr val="DCD7E5"/>
                </a:solidFill>
                <a:latin typeface="Heebo" pitchFamily="34" charset="0"/>
                <a:ea typeface="Heebo" pitchFamily="34" charset="-122"/>
                <a:cs typeface="Heebo" pitchFamily="34" charset="-120"/>
              </a:rPr>
              <a:t>Tax evasion adversely affects the government's financial resources and hampers its ability to work effectively for the country.</a:t>
            </a:r>
            <a:endParaRPr lang="en-US" sz="1750" dirty="0"/>
          </a:p>
        </p:txBody>
      </p:sp>
      <p:sp>
        <p:nvSpPr>
          <p:cNvPr id="17" name="Shape 13"/>
          <p:cNvSpPr/>
          <p:nvPr/>
        </p:nvSpPr>
        <p:spPr>
          <a:xfrm>
            <a:off x="5074027" y="6247507"/>
            <a:ext cx="777597" cy="44410"/>
          </a:xfrm>
          <a:prstGeom prst="roundRect">
            <a:avLst>
              <a:gd name="adj" fmla="val 225151"/>
            </a:avLst>
          </a:prstGeom>
          <a:solidFill>
            <a:srgbClr val="552C86"/>
          </a:solidFill>
          <a:ln/>
        </p:spPr>
      </p:sp>
      <p:sp>
        <p:nvSpPr>
          <p:cNvPr id="18" name="Shape 14"/>
          <p:cNvSpPr/>
          <p:nvPr/>
        </p:nvSpPr>
        <p:spPr>
          <a:xfrm>
            <a:off x="4574084" y="6019800"/>
            <a:ext cx="499943" cy="499943"/>
          </a:xfrm>
          <a:prstGeom prst="roundRect">
            <a:avLst>
              <a:gd name="adj" fmla="val 20000"/>
            </a:avLst>
          </a:prstGeom>
          <a:solidFill>
            <a:srgbClr val="3C136D"/>
          </a:solidFill>
          <a:ln w="7620">
            <a:solidFill>
              <a:srgbClr val="552C86"/>
            </a:solidFill>
            <a:prstDash val="solid"/>
          </a:ln>
        </p:spPr>
      </p:sp>
      <p:sp>
        <p:nvSpPr>
          <p:cNvPr id="19" name="Text 15"/>
          <p:cNvSpPr/>
          <p:nvPr/>
        </p:nvSpPr>
        <p:spPr>
          <a:xfrm>
            <a:off x="4730055" y="6061472"/>
            <a:ext cx="188000"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20" name="Text 16"/>
          <p:cNvSpPr/>
          <p:nvPr/>
        </p:nvSpPr>
        <p:spPr>
          <a:xfrm>
            <a:off x="6046113" y="6068378"/>
            <a:ext cx="3025973" cy="347186"/>
          </a:xfrm>
          <a:prstGeom prst="rect">
            <a:avLst/>
          </a:prstGeom>
          <a:noFill/>
          <a:ln/>
        </p:spPr>
        <p:txBody>
          <a:bodyPr wrap="non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Uncovering Tax Fraud</a:t>
            </a:r>
            <a:endParaRPr lang="en-US" sz="2187" dirty="0"/>
          </a:p>
        </p:txBody>
      </p:sp>
      <p:sp>
        <p:nvSpPr>
          <p:cNvPr id="21" name="Text 17"/>
          <p:cNvSpPr/>
          <p:nvPr/>
        </p:nvSpPr>
        <p:spPr>
          <a:xfrm>
            <a:off x="6046113" y="6548795"/>
            <a:ext cx="7751088" cy="710803"/>
          </a:xfrm>
          <a:prstGeom prst="rect">
            <a:avLst/>
          </a:prstGeom>
          <a:noFill/>
          <a:ln/>
        </p:spPr>
        <p:txBody>
          <a:bodyPr wrap="square" rtlCol="0" anchor="t"/>
          <a:lstStyle/>
          <a:p>
            <a:pPr algn="l" indent="0" marL="0">
              <a:lnSpc>
                <a:spcPts val="2799"/>
              </a:lnSpc>
              <a:buNone/>
            </a:pPr>
            <a:r>
              <a:rPr lang="en-US" sz="1750" dirty="0">
                <a:solidFill>
                  <a:srgbClr val="DCD7E5"/>
                </a:solidFill>
                <a:latin typeface="Heebo" pitchFamily="34" charset="0"/>
                <a:ea typeface="Heebo" pitchFamily="34" charset="-122"/>
                <a:cs typeface="Heebo" pitchFamily="34" charset="-120"/>
              </a:rPr>
              <a:t>Efforts are focused on uncovering and rectifying instances of tax fraud, ensuring that taxpayers pay the appropriate amount of tax.</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037993" y="3453527"/>
            <a:ext cx="9617750"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Implementing a Detection System</a:t>
            </a:r>
            <a:endParaRPr lang="en-US" sz="4374" dirty="0"/>
          </a:p>
        </p:txBody>
      </p:sp>
      <p:sp>
        <p:nvSpPr>
          <p:cNvPr id="6" name="Shape 2"/>
          <p:cNvSpPr/>
          <p:nvPr/>
        </p:nvSpPr>
        <p:spPr>
          <a:xfrm>
            <a:off x="2037993" y="4481155"/>
            <a:ext cx="3370064" cy="3072408"/>
          </a:xfrm>
          <a:prstGeom prst="roundRect">
            <a:avLst>
              <a:gd name="adj" fmla="val 3254"/>
            </a:avLst>
          </a:prstGeom>
          <a:solidFill>
            <a:srgbClr val="3C136D"/>
          </a:solidFill>
          <a:ln w="7620">
            <a:solidFill>
              <a:srgbClr val="552C86"/>
            </a:solidFill>
            <a:prstDash val="solid"/>
          </a:ln>
        </p:spPr>
      </p:sp>
      <p:sp>
        <p:nvSpPr>
          <p:cNvPr id="7" name="Text 3"/>
          <p:cNvSpPr/>
          <p:nvPr/>
        </p:nvSpPr>
        <p:spPr>
          <a:xfrm>
            <a:off x="2267783" y="4710946"/>
            <a:ext cx="2221944"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Classification</a:t>
            </a:r>
            <a:endParaRPr lang="en-US" sz="2187" dirty="0"/>
          </a:p>
        </p:txBody>
      </p:sp>
      <p:sp>
        <p:nvSpPr>
          <p:cNvPr id="8" name="Text 4"/>
          <p:cNvSpPr/>
          <p:nvPr/>
        </p:nvSpPr>
        <p:spPr>
          <a:xfrm>
            <a:off x="2267783" y="5191363"/>
            <a:ext cx="2910483" cy="1777008"/>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Various methods, including data mining, are employed to classify taxpayer risk levels based on their tax obligations.</a:t>
            </a:r>
            <a:endParaRPr lang="en-US" sz="1750" dirty="0"/>
          </a:p>
        </p:txBody>
      </p:sp>
      <p:sp>
        <p:nvSpPr>
          <p:cNvPr id="9" name="Shape 5"/>
          <p:cNvSpPr/>
          <p:nvPr/>
        </p:nvSpPr>
        <p:spPr>
          <a:xfrm>
            <a:off x="5630228" y="4481155"/>
            <a:ext cx="3370064" cy="3072408"/>
          </a:xfrm>
          <a:prstGeom prst="roundRect">
            <a:avLst>
              <a:gd name="adj" fmla="val 3254"/>
            </a:avLst>
          </a:prstGeom>
          <a:solidFill>
            <a:srgbClr val="3C136D"/>
          </a:solidFill>
          <a:ln w="7620">
            <a:solidFill>
              <a:srgbClr val="552C86"/>
            </a:solidFill>
            <a:prstDash val="solid"/>
          </a:ln>
        </p:spPr>
      </p:sp>
      <p:sp>
        <p:nvSpPr>
          <p:cNvPr id="10" name="Text 6"/>
          <p:cNvSpPr/>
          <p:nvPr/>
        </p:nvSpPr>
        <p:spPr>
          <a:xfrm>
            <a:off x="5860018" y="4710946"/>
            <a:ext cx="2221944"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Association</a:t>
            </a:r>
            <a:endParaRPr lang="en-US" sz="2187" dirty="0"/>
          </a:p>
        </p:txBody>
      </p:sp>
      <p:sp>
        <p:nvSpPr>
          <p:cNvPr id="11" name="Text 7"/>
          <p:cNvSpPr/>
          <p:nvPr/>
        </p:nvSpPr>
        <p:spPr>
          <a:xfrm>
            <a:off x="5860018" y="5191363"/>
            <a:ext cx="2910483" cy="2132409"/>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Relationships between income levels and tax payment capabilities are analyzed to associate individuals with their respective tax risks.</a:t>
            </a:r>
            <a:endParaRPr lang="en-US" sz="1750" dirty="0"/>
          </a:p>
        </p:txBody>
      </p:sp>
      <p:sp>
        <p:nvSpPr>
          <p:cNvPr id="12" name="Shape 8"/>
          <p:cNvSpPr/>
          <p:nvPr/>
        </p:nvSpPr>
        <p:spPr>
          <a:xfrm>
            <a:off x="9222462" y="4481155"/>
            <a:ext cx="3370064" cy="3072408"/>
          </a:xfrm>
          <a:prstGeom prst="roundRect">
            <a:avLst>
              <a:gd name="adj" fmla="val 3254"/>
            </a:avLst>
          </a:prstGeom>
          <a:solidFill>
            <a:srgbClr val="3C136D"/>
          </a:solidFill>
          <a:ln w="7620">
            <a:solidFill>
              <a:srgbClr val="552C86"/>
            </a:solidFill>
            <a:prstDash val="solid"/>
          </a:ln>
        </p:spPr>
      </p:sp>
      <p:sp>
        <p:nvSpPr>
          <p:cNvPr id="13" name="Text 9"/>
          <p:cNvSpPr/>
          <p:nvPr/>
        </p:nvSpPr>
        <p:spPr>
          <a:xfrm>
            <a:off x="9452253" y="4710946"/>
            <a:ext cx="2221944"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Regression</a:t>
            </a:r>
            <a:endParaRPr lang="en-US" sz="2187" dirty="0"/>
          </a:p>
        </p:txBody>
      </p:sp>
      <p:sp>
        <p:nvSpPr>
          <p:cNvPr id="14" name="Text 10"/>
          <p:cNvSpPr/>
          <p:nvPr/>
        </p:nvSpPr>
        <p:spPr>
          <a:xfrm>
            <a:off x="9452253" y="5191363"/>
            <a:ext cx="2910483" cy="1777008"/>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Regression analysis is used to predict the tax amount individuals are expected to pay based on their income and financial activities.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037993" y="3913703"/>
            <a:ext cx="6897886"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Taxpayer Risk Categories</a:t>
            </a:r>
            <a:endParaRPr lang="en-US" sz="4374" dirty="0"/>
          </a:p>
        </p:txBody>
      </p:sp>
      <p:sp>
        <p:nvSpPr>
          <p:cNvPr id="6" name="Shape 2"/>
          <p:cNvSpPr/>
          <p:nvPr/>
        </p:nvSpPr>
        <p:spPr>
          <a:xfrm>
            <a:off x="2037993" y="5114925"/>
            <a:ext cx="499943" cy="499943"/>
          </a:xfrm>
          <a:prstGeom prst="roundRect">
            <a:avLst>
              <a:gd name="adj" fmla="val 20000"/>
            </a:avLst>
          </a:prstGeom>
          <a:solidFill>
            <a:srgbClr val="3C136D"/>
          </a:solidFill>
          <a:ln w="7620">
            <a:solidFill>
              <a:srgbClr val="552C86"/>
            </a:solidFill>
            <a:prstDash val="solid"/>
          </a:ln>
        </p:spPr>
      </p:sp>
      <p:sp>
        <p:nvSpPr>
          <p:cNvPr id="7" name="Text 3"/>
          <p:cNvSpPr/>
          <p:nvPr/>
        </p:nvSpPr>
        <p:spPr>
          <a:xfrm>
            <a:off x="2227778" y="5156597"/>
            <a:ext cx="120372"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8" name="Text 4"/>
          <p:cNvSpPr/>
          <p:nvPr/>
        </p:nvSpPr>
        <p:spPr>
          <a:xfrm>
            <a:off x="2760107" y="5191244"/>
            <a:ext cx="4444008" cy="694373"/>
          </a:xfrm>
          <a:prstGeom prst="rect">
            <a:avLst/>
          </a:prstGeom>
          <a:noFill/>
          <a:ln/>
        </p:spPr>
        <p:txBody>
          <a:bodyPr wrap="squar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Identification of High-Risk Taxpayers</a:t>
            </a:r>
            <a:endParaRPr lang="en-US" sz="2187" dirty="0"/>
          </a:p>
        </p:txBody>
      </p:sp>
      <p:sp>
        <p:nvSpPr>
          <p:cNvPr id="9" name="Text 5"/>
          <p:cNvSpPr/>
          <p:nvPr/>
        </p:nvSpPr>
        <p:spPr>
          <a:xfrm>
            <a:off x="2760107" y="6018848"/>
            <a:ext cx="4444008" cy="1066205"/>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High-risk taxpayers are identified based on their inclination to pay a significantly higher amount of tax.</a:t>
            </a:r>
            <a:endParaRPr lang="en-US" sz="1750" dirty="0"/>
          </a:p>
        </p:txBody>
      </p:sp>
      <p:sp>
        <p:nvSpPr>
          <p:cNvPr id="10" name="Shape 6"/>
          <p:cNvSpPr/>
          <p:nvPr/>
        </p:nvSpPr>
        <p:spPr>
          <a:xfrm>
            <a:off x="7426285" y="5114925"/>
            <a:ext cx="499943" cy="499943"/>
          </a:xfrm>
          <a:prstGeom prst="roundRect">
            <a:avLst>
              <a:gd name="adj" fmla="val 20000"/>
            </a:avLst>
          </a:prstGeom>
          <a:solidFill>
            <a:srgbClr val="3C136D"/>
          </a:solidFill>
          <a:ln w="7620">
            <a:solidFill>
              <a:srgbClr val="552C86"/>
            </a:solidFill>
            <a:prstDash val="solid"/>
          </a:ln>
        </p:spPr>
      </p:sp>
      <p:sp>
        <p:nvSpPr>
          <p:cNvPr id="11" name="Text 7"/>
          <p:cNvSpPr/>
          <p:nvPr/>
        </p:nvSpPr>
        <p:spPr>
          <a:xfrm>
            <a:off x="7581543" y="5156597"/>
            <a:ext cx="189309"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2" name="Text 8"/>
          <p:cNvSpPr/>
          <p:nvPr/>
        </p:nvSpPr>
        <p:spPr>
          <a:xfrm>
            <a:off x="8148399" y="5191244"/>
            <a:ext cx="2823210"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Impact on Economy</a:t>
            </a:r>
            <a:endParaRPr lang="en-US" sz="2187" dirty="0"/>
          </a:p>
        </p:txBody>
      </p:sp>
      <p:sp>
        <p:nvSpPr>
          <p:cNvPr id="13" name="Text 9"/>
          <p:cNvSpPr/>
          <p:nvPr/>
        </p:nvSpPr>
        <p:spPr>
          <a:xfrm>
            <a:off x="8148399" y="5671661"/>
            <a:ext cx="4444008" cy="1421606"/>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An increase in high-risk taxpayers can lead to economic challenges for the government, affecting the country's overall financial stability.</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934760"/>
            <a:ext cx="8389739"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Crucial Government Measures</a:t>
            </a:r>
            <a:endParaRPr lang="en-US" sz="4374" dirty="0"/>
          </a:p>
        </p:txBody>
      </p:sp>
      <p:pic>
        <p:nvPicPr>
          <p:cNvPr id="6" name="Image 2" descr="preencoded.png">    </p:cNvPr>
          <p:cNvPicPr>
            <a:picLocks noChangeAspect="1"/>
          </p:cNvPicPr>
          <p:nvPr/>
        </p:nvPicPr>
        <p:blipFill>
          <a:blip r:embed="rId3"/>
          <a:stretch>
            <a:fillRect/>
          </a:stretch>
        </p:blipFill>
        <p:spPr>
          <a:xfrm>
            <a:off x="4490799" y="1962388"/>
            <a:ext cx="1110972" cy="1777484"/>
          </a:xfrm>
          <a:prstGeom prst="rect">
            <a:avLst/>
          </a:prstGeom>
        </p:spPr>
      </p:pic>
      <p:sp>
        <p:nvSpPr>
          <p:cNvPr id="7" name="Text 2"/>
          <p:cNvSpPr/>
          <p:nvPr/>
        </p:nvSpPr>
        <p:spPr>
          <a:xfrm>
            <a:off x="5935028" y="2184559"/>
            <a:ext cx="2221944" cy="347186"/>
          </a:xfrm>
          <a:prstGeom prst="rect">
            <a:avLst/>
          </a:prstGeom>
          <a:noFill/>
          <a:ln/>
        </p:spPr>
        <p:txBody>
          <a:bodyPr wrap="non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Identification</a:t>
            </a:r>
            <a:endParaRPr lang="en-US" sz="2187" dirty="0"/>
          </a:p>
        </p:txBody>
      </p:sp>
      <p:sp>
        <p:nvSpPr>
          <p:cNvPr id="8" name="Text 3"/>
          <p:cNvSpPr/>
          <p:nvPr/>
        </p:nvSpPr>
        <p:spPr>
          <a:xfrm>
            <a:off x="5935028" y="2664976"/>
            <a:ext cx="7862173" cy="710803"/>
          </a:xfrm>
          <a:prstGeom prst="rect">
            <a:avLst/>
          </a:prstGeom>
          <a:noFill/>
          <a:ln/>
        </p:spPr>
        <p:txBody>
          <a:bodyPr wrap="square" rtlCol="0" anchor="t"/>
          <a:lstStyle/>
          <a:p>
            <a:pPr algn="l" indent="0" marL="0">
              <a:lnSpc>
                <a:spcPts val="2799"/>
              </a:lnSpc>
              <a:buNone/>
            </a:pPr>
            <a:r>
              <a:rPr lang="en-US" sz="1750" dirty="0">
                <a:solidFill>
                  <a:srgbClr val="DCD7E5"/>
                </a:solidFill>
                <a:latin typeface="Heebo" pitchFamily="34" charset="0"/>
                <a:ea typeface="Heebo" pitchFamily="34" charset="-122"/>
                <a:cs typeface="Heebo" pitchFamily="34" charset="-120"/>
              </a:rPr>
              <a:t>Focus on identifying high-risk taxpayers through data analysis and financial scrutiny.</a:t>
            </a:r>
            <a:endParaRPr lang="en-US" sz="1750" dirty="0"/>
          </a:p>
        </p:txBody>
      </p:sp>
      <p:pic>
        <p:nvPicPr>
          <p:cNvPr id="9" name="Image 3" descr="preencoded.png">    </p:cNvPr>
          <p:cNvPicPr>
            <a:picLocks noChangeAspect="1"/>
          </p:cNvPicPr>
          <p:nvPr/>
        </p:nvPicPr>
        <p:blipFill>
          <a:blip r:embed="rId4"/>
          <a:stretch>
            <a:fillRect/>
          </a:stretch>
        </p:blipFill>
        <p:spPr>
          <a:xfrm>
            <a:off x="4490799" y="3739872"/>
            <a:ext cx="1110972" cy="1777484"/>
          </a:xfrm>
          <a:prstGeom prst="rect">
            <a:avLst/>
          </a:prstGeom>
        </p:spPr>
      </p:pic>
      <p:sp>
        <p:nvSpPr>
          <p:cNvPr id="10" name="Text 4"/>
          <p:cNvSpPr/>
          <p:nvPr/>
        </p:nvSpPr>
        <p:spPr>
          <a:xfrm>
            <a:off x="5935028" y="3962043"/>
            <a:ext cx="2221944" cy="347186"/>
          </a:xfrm>
          <a:prstGeom prst="rect">
            <a:avLst/>
          </a:prstGeom>
          <a:noFill/>
          <a:ln/>
        </p:spPr>
        <p:txBody>
          <a:bodyPr wrap="non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Notification</a:t>
            </a:r>
            <a:endParaRPr lang="en-US" sz="2187" dirty="0"/>
          </a:p>
        </p:txBody>
      </p:sp>
      <p:sp>
        <p:nvSpPr>
          <p:cNvPr id="11" name="Text 5"/>
          <p:cNvSpPr/>
          <p:nvPr/>
        </p:nvSpPr>
        <p:spPr>
          <a:xfrm>
            <a:off x="5935028" y="4442460"/>
            <a:ext cx="7862173" cy="710803"/>
          </a:xfrm>
          <a:prstGeom prst="rect">
            <a:avLst/>
          </a:prstGeom>
          <a:noFill/>
          <a:ln/>
        </p:spPr>
        <p:txBody>
          <a:bodyPr wrap="square" rtlCol="0" anchor="t"/>
          <a:lstStyle/>
          <a:p>
            <a:pPr algn="l" indent="0" marL="0">
              <a:lnSpc>
                <a:spcPts val="2799"/>
              </a:lnSpc>
              <a:buNone/>
            </a:pPr>
            <a:r>
              <a:rPr lang="en-US" sz="1750" dirty="0">
                <a:solidFill>
                  <a:srgbClr val="DCD7E5"/>
                </a:solidFill>
                <a:latin typeface="Heebo" pitchFamily="34" charset="0"/>
                <a:ea typeface="Heebo" pitchFamily="34" charset="-122"/>
                <a:cs typeface="Heebo" pitchFamily="34" charset="-120"/>
              </a:rPr>
              <a:t>Inform high-risk individuals about their tax obligations to ensure compliance and address the risk of tax evasion.</a:t>
            </a:r>
            <a:endParaRPr lang="en-US" sz="1750" dirty="0"/>
          </a:p>
        </p:txBody>
      </p:sp>
      <p:pic>
        <p:nvPicPr>
          <p:cNvPr id="12" name="Image 4" descr="preencoded.png">    </p:cNvPr>
          <p:cNvPicPr>
            <a:picLocks noChangeAspect="1"/>
          </p:cNvPicPr>
          <p:nvPr/>
        </p:nvPicPr>
        <p:blipFill>
          <a:blip r:embed="rId5"/>
          <a:stretch>
            <a:fillRect/>
          </a:stretch>
        </p:blipFill>
        <p:spPr>
          <a:xfrm>
            <a:off x="4490799" y="5517356"/>
            <a:ext cx="1110972" cy="1777484"/>
          </a:xfrm>
          <a:prstGeom prst="rect">
            <a:avLst/>
          </a:prstGeom>
        </p:spPr>
      </p:pic>
      <p:sp>
        <p:nvSpPr>
          <p:cNvPr id="13" name="Text 6"/>
          <p:cNvSpPr/>
          <p:nvPr/>
        </p:nvSpPr>
        <p:spPr>
          <a:xfrm>
            <a:off x="5935028" y="5739527"/>
            <a:ext cx="2221944" cy="347186"/>
          </a:xfrm>
          <a:prstGeom prst="rect">
            <a:avLst/>
          </a:prstGeom>
          <a:noFill/>
          <a:ln/>
        </p:spPr>
        <p:txBody>
          <a:bodyPr wrap="non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Resolution</a:t>
            </a:r>
            <a:endParaRPr lang="en-US" sz="2187" dirty="0"/>
          </a:p>
        </p:txBody>
      </p:sp>
      <p:sp>
        <p:nvSpPr>
          <p:cNvPr id="14" name="Text 7"/>
          <p:cNvSpPr/>
          <p:nvPr/>
        </p:nvSpPr>
        <p:spPr>
          <a:xfrm>
            <a:off x="5935028" y="6219944"/>
            <a:ext cx="7862173" cy="710803"/>
          </a:xfrm>
          <a:prstGeom prst="rect">
            <a:avLst/>
          </a:prstGeom>
          <a:noFill/>
          <a:ln/>
        </p:spPr>
        <p:txBody>
          <a:bodyPr wrap="square" rtlCol="0" anchor="t"/>
          <a:lstStyle/>
          <a:p>
            <a:pPr algn="l" indent="0" marL="0">
              <a:lnSpc>
                <a:spcPts val="2799"/>
              </a:lnSpc>
              <a:buNone/>
            </a:pPr>
            <a:r>
              <a:rPr lang="en-US" sz="1750" dirty="0">
                <a:solidFill>
                  <a:srgbClr val="DCD7E5"/>
                </a:solidFill>
                <a:latin typeface="Heebo" pitchFamily="34" charset="0"/>
                <a:ea typeface="Heebo" pitchFamily="34" charset="-122"/>
                <a:cs typeface="Heebo" pitchFamily="34" charset="-120"/>
              </a:rPr>
              <a:t>Effectively resolving tax evasion drawbacks to maintain a fair and just taxation system.</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939052"/>
            <a:ext cx="6962894"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Effective Tax Compliance</a:t>
            </a:r>
            <a:endParaRPr lang="en-US" sz="4374" dirty="0"/>
          </a:p>
        </p:txBody>
      </p:sp>
      <p:sp>
        <p:nvSpPr>
          <p:cNvPr id="5" name="Text 2"/>
          <p:cNvSpPr/>
          <p:nvPr/>
        </p:nvSpPr>
        <p:spPr>
          <a:xfrm>
            <a:off x="2037993" y="3188851"/>
            <a:ext cx="2320647" cy="347186"/>
          </a:xfrm>
          <a:prstGeom prst="rect">
            <a:avLst/>
          </a:prstGeom>
          <a:noFill/>
          <a:ln/>
        </p:spPr>
        <p:txBody>
          <a:bodyPr wrap="none" rtlCol="0" anchor="t"/>
          <a:lstStyle/>
          <a:p>
            <a:pPr indent="0" marL="0">
              <a:lnSpc>
                <a:spcPts val="2734"/>
              </a:lnSpc>
              <a:buNone/>
            </a:pPr>
            <a:r>
              <a:rPr lang="en-US" sz="2187" dirty="0">
                <a:solidFill>
                  <a:srgbClr val="F2F0F4"/>
                </a:solidFill>
                <a:latin typeface="Montserrat" pitchFamily="34" charset="0"/>
                <a:ea typeface="Montserrat" pitchFamily="34" charset="-122"/>
                <a:cs typeface="Montserrat" pitchFamily="34" charset="-120"/>
              </a:rPr>
              <a:t>Risk Assessment</a:t>
            </a:r>
            <a:endParaRPr lang="en-US" sz="2187" dirty="0"/>
          </a:p>
        </p:txBody>
      </p:sp>
      <p:sp>
        <p:nvSpPr>
          <p:cNvPr id="6" name="Text 3"/>
          <p:cNvSpPr/>
          <p:nvPr/>
        </p:nvSpPr>
        <p:spPr>
          <a:xfrm>
            <a:off x="2037993" y="3758208"/>
            <a:ext cx="5006221" cy="1066205"/>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A systematic assessment of taxpayer risk levels enables proactive measures for tax compliance and enforcement.</a:t>
            </a:r>
            <a:endParaRPr lang="en-US" sz="1750" dirty="0"/>
          </a:p>
        </p:txBody>
      </p:sp>
      <p:sp>
        <p:nvSpPr>
          <p:cNvPr id="7" name="Text 4"/>
          <p:cNvSpPr/>
          <p:nvPr/>
        </p:nvSpPr>
        <p:spPr>
          <a:xfrm>
            <a:off x="2037993" y="5024318"/>
            <a:ext cx="5006221" cy="1066205"/>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Effective detection of high-risk taxpayers helps the government in ensuring tax compliance and preventing tax fraud.</a:t>
            </a:r>
            <a:endParaRPr lang="en-US" sz="1750" dirty="0"/>
          </a:p>
        </p:txBody>
      </p:sp>
      <p:sp>
        <p:nvSpPr>
          <p:cNvPr id="8" name="Text 5"/>
          <p:cNvSpPr/>
          <p:nvPr/>
        </p:nvSpPr>
        <p:spPr>
          <a:xfrm>
            <a:off x="7593806" y="3188851"/>
            <a:ext cx="3018711" cy="347186"/>
          </a:xfrm>
          <a:prstGeom prst="rect">
            <a:avLst/>
          </a:prstGeom>
          <a:noFill/>
          <a:ln/>
        </p:spPr>
        <p:txBody>
          <a:bodyPr wrap="none" rtlCol="0" anchor="t"/>
          <a:lstStyle/>
          <a:p>
            <a:pPr indent="0" marL="0">
              <a:lnSpc>
                <a:spcPts val="2734"/>
              </a:lnSpc>
              <a:buNone/>
            </a:pPr>
            <a:r>
              <a:rPr lang="en-US" sz="2187" dirty="0">
                <a:solidFill>
                  <a:srgbClr val="F2F0F4"/>
                </a:solidFill>
                <a:latin typeface="Montserrat" pitchFamily="34" charset="0"/>
                <a:ea typeface="Montserrat" pitchFamily="34" charset="-122"/>
                <a:cs typeface="Montserrat" pitchFamily="34" charset="-120"/>
              </a:rPr>
              <a:t>Taxpayer Cooperation</a:t>
            </a:r>
            <a:endParaRPr lang="en-US" sz="2187" dirty="0"/>
          </a:p>
        </p:txBody>
      </p:sp>
      <p:sp>
        <p:nvSpPr>
          <p:cNvPr id="9" name="Text 6"/>
          <p:cNvSpPr/>
          <p:nvPr/>
        </p:nvSpPr>
        <p:spPr>
          <a:xfrm>
            <a:off x="7593806" y="3758208"/>
            <a:ext cx="5006221" cy="1066205"/>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Encouraging taxpayers to cooperate in providing accurate financial information is crucial for maintaining a transparent tax system.</a:t>
            </a:r>
            <a:endParaRPr lang="en-US" sz="1750" dirty="0"/>
          </a:p>
        </p:txBody>
      </p:sp>
      <p:sp>
        <p:nvSpPr>
          <p:cNvPr id="10" name="Text 7"/>
          <p:cNvSpPr/>
          <p:nvPr/>
        </p:nvSpPr>
        <p:spPr>
          <a:xfrm>
            <a:off x="7593806" y="5024318"/>
            <a:ext cx="5006221" cy="1066205"/>
          </a:xfrm>
          <a:prstGeom prst="rect">
            <a:avLst/>
          </a:prstGeom>
          <a:noFill/>
          <a:ln/>
        </p:spPr>
        <p:txBody>
          <a:bodyPr wrap="squar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Transparency in financial reporting and cooperation with the government are essential for reducing taxpayer risks.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2105620"/>
            <a:ext cx="7947660"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Reshaping Taxation Systems</a:t>
            </a:r>
            <a:endParaRPr lang="en-US" sz="4374" dirty="0"/>
          </a:p>
        </p:txBody>
      </p:sp>
      <p:sp>
        <p:nvSpPr>
          <p:cNvPr id="5" name="Text 2"/>
          <p:cNvSpPr/>
          <p:nvPr/>
        </p:nvSpPr>
        <p:spPr>
          <a:xfrm>
            <a:off x="2037993" y="3355419"/>
            <a:ext cx="5110520" cy="944285"/>
          </a:xfrm>
          <a:prstGeom prst="rect">
            <a:avLst/>
          </a:prstGeom>
          <a:noFill/>
          <a:ln/>
        </p:spPr>
        <p:txBody>
          <a:bodyPr wrap="none" rtlCol="0" anchor="t"/>
          <a:lstStyle/>
          <a:p>
            <a:pPr algn="ctr" indent="0" marL="0">
              <a:lnSpc>
                <a:spcPts val="7436"/>
              </a:lnSpc>
              <a:buNone/>
            </a:pPr>
            <a:r>
              <a:rPr lang="en-US" sz="7436" dirty="0">
                <a:solidFill>
                  <a:srgbClr val="DCD7E5"/>
                </a:solidFill>
                <a:latin typeface="Montserrat" pitchFamily="34" charset="0"/>
                <a:ea typeface="Montserrat" pitchFamily="34" charset="-122"/>
                <a:cs typeface="Montserrat" pitchFamily="34" charset="-120"/>
              </a:rPr>
              <a:t>3K</a:t>
            </a:r>
            <a:endParaRPr lang="en-US" sz="7436" dirty="0"/>
          </a:p>
        </p:txBody>
      </p:sp>
      <p:sp>
        <p:nvSpPr>
          <p:cNvPr id="6" name="Text 3"/>
          <p:cNvSpPr/>
          <p:nvPr/>
        </p:nvSpPr>
        <p:spPr>
          <a:xfrm>
            <a:off x="3258979" y="4577358"/>
            <a:ext cx="2668548" cy="347186"/>
          </a:xfrm>
          <a:prstGeom prst="rect">
            <a:avLst/>
          </a:prstGeom>
          <a:noFill/>
          <a:ln/>
        </p:spPr>
        <p:txBody>
          <a:bodyPr wrap="none" rtlCol="0" anchor="t"/>
          <a:lstStyle/>
          <a:p>
            <a:pPr algn="ct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Taxpayer Oversight</a:t>
            </a:r>
            <a:endParaRPr lang="en-US" sz="2187" dirty="0"/>
          </a:p>
        </p:txBody>
      </p:sp>
      <p:sp>
        <p:nvSpPr>
          <p:cNvPr id="7" name="Text 4"/>
          <p:cNvSpPr/>
          <p:nvPr/>
        </p:nvSpPr>
        <p:spPr>
          <a:xfrm>
            <a:off x="2037993" y="5057775"/>
            <a:ext cx="5110520" cy="1066205"/>
          </a:xfrm>
          <a:prstGeom prst="rect">
            <a:avLst/>
          </a:prstGeom>
          <a:noFill/>
          <a:ln/>
        </p:spPr>
        <p:txBody>
          <a:bodyPr wrap="square" rtlCol="0" anchor="t"/>
          <a:lstStyle/>
          <a:p>
            <a:pPr algn="ctr" indent="0" marL="0">
              <a:lnSpc>
                <a:spcPts val="2799"/>
              </a:lnSpc>
              <a:buNone/>
            </a:pPr>
            <a:r>
              <a:rPr lang="en-US" sz="1750" dirty="0">
                <a:solidFill>
                  <a:srgbClr val="DCD7E5"/>
                </a:solidFill>
                <a:latin typeface="Heebo" pitchFamily="34" charset="0"/>
                <a:ea typeface="Heebo" pitchFamily="34" charset="-122"/>
                <a:cs typeface="Heebo" pitchFamily="34" charset="-120"/>
              </a:rPr>
              <a:t>Enhanced oversight tools and data analytics contribute to accurate identification and monitoring of high-risk taxpayers.</a:t>
            </a:r>
            <a:endParaRPr lang="en-US" sz="1750" dirty="0"/>
          </a:p>
        </p:txBody>
      </p:sp>
      <p:sp>
        <p:nvSpPr>
          <p:cNvPr id="8" name="Text 5"/>
          <p:cNvSpPr/>
          <p:nvPr/>
        </p:nvSpPr>
        <p:spPr>
          <a:xfrm>
            <a:off x="7481768" y="3355419"/>
            <a:ext cx="5110639" cy="944285"/>
          </a:xfrm>
          <a:prstGeom prst="rect">
            <a:avLst/>
          </a:prstGeom>
          <a:noFill/>
          <a:ln/>
        </p:spPr>
        <p:txBody>
          <a:bodyPr wrap="none" rtlCol="0" anchor="t"/>
          <a:lstStyle/>
          <a:p>
            <a:pPr algn="ctr" indent="0" marL="0">
              <a:lnSpc>
                <a:spcPts val="7436"/>
              </a:lnSpc>
              <a:buNone/>
            </a:pPr>
            <a:r>
              <a:rPr lang="en-US" sz="7436" dirty="0">
                <a:solidFill>
                  <a:srgbClr val="DCD7E5"/>
                </a:solidFill>
                <a:latin typeface="Montserrat" pitchFamily="34" charset="0"/>
                <a:ea typeface="Montserrat" pitchFamily="34" charset="-122"/>
                <a:cs typeface="Montserrat" pitchFamily="34" charset="-120"/>
              </a:rPr>
              <a:t>1.5K</a:t>
            </a:r>
            <a:endParaRPr lang="en-US" sz="7436" dirty="0"/>
          </a:p>
        </p:txBody>
      </p:sp>
      <p:sp>
        <p:nvSpPr>
          <p:cNvPr id="9" name="Text 6"/>
          <p:cNvSpPr/>
          <p:nvPr/>
        </p:nvSpPr>
        <p:spPr>
          <a:xfrm>
            <a:off x="8223171" y="4577358"/>
            <a:ext cx="3627834" cy="347186"/>
          </a:xfrm>
          <a:prstGeom prst="rect">
            <a:avLst/>
          </a:prstGeom>
          <a:noFill/>
          <a:ln/>
        </p:spPr>
        <p:txBody>
          <a:bodyPr wrap="none" rtlCol="0" anchor="t"/>
          <a:lstStyle/>
          <a:p>
            <a:pPr algn="ct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Comprehensive Approach</a:t>
            </a:r>
            <a:endParaRPr lang="en-US" sz="2187" dirty="0"/>
          </a:p>
        </p:txBody>
      </p:sp>
      <p:sp>
        <p:nvSpPr>
          <p:cNvPr id="10" name="Text 7"/>
          <p:cNvSpPr/>
          <p:nvPr/>
        </p:nvSpPr>
        <p:spPr>
          <a:xfrm>
            <a:off x="7481768" y="5057775"/>
            <a:ext cx="5110639" cy="1066205"/>
          </a:xfrm>
          <a:prstGeom prst="rect">
            <a:avLst/>
          </a:prstGeom>
          <a:noFill/>
          <a:ln/>
        </p:spPr>
        <p:txBody>
          <a:bodyPr wrap="square" rtlCol="0" anchor="t"/>
          <a:lstStyle/>
          <a:p>
            <a:pPr algn="ctr" indent="0" marL="0">
              <a:lnSpc>
                <a:spcPts val="2799"/>
              </a:lnSpc>
              <a:buNone/>
            </a:pPr>
            <a:r>
              <a:rPr lang="en-US" sz="1750" dirty="0">
                <a:solidFill>
                  <a:srgbClr val="DCD7E5"/>
                </a:solidFill>
                <a:latin typeface="Heebo" pitchFamily="34" charset="0"/>
                <a:ea typeface="Heebo" pitchFamily="34" charset="-122"/>
                <a:cs typeface="Heebo" pitchFamily="34" charset="-120"/>
              </a:rPr>
              <a:t>A comprehensive approach to taxation systems can ensure fairness and integrity in the tax collection process.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2900720"/>
            <a:ext cx="9732169"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Benefits of Effective Risk Detection</a:t>
            </a:r>
            <a:endParaRPr lang="en-US" sz="4374" dirty="0"/>
          </a:p>
        </p:txBody>
      </p:sp>
      <p:sp>
        <p:nvSpPr>
          <p:cNvPr id="5" name="Shape 2"/>
          <p:cNvSpPr/>
          <p:nvPr/>
        </p:nvSpPr>
        <p:spPr>
          <a:xfrm>
            <a:off x="2037993" y="4039433"/>
            <a:ext cx="10554414" cy="1289447"/>
          </a:xfrm>
          <a:prstGeom prst="roundRect">
            <a:avLst>
              <a:gd name="adj" fmla="val 7754"/>
            </a:avLst>
          </a:prstGeom>
          <a:noFill/>
          <a:ln w="7620">
            <a:solidFill>
              <a:srgbClr val="FFFFFF">
                <a:alpha val="24000"/>
              </a:srgbClr>
            </a:solidFill>
            <a:prstDash val="solid"/>
          </a:ln>
        </p:spPr>
      </p:sp>
      <p:sp>
        <p:nvSpPr>
          <p:cNvPr id="6" name="Shape 3"/>
          <p:cNvSpPr/>
          <p:nvPr/>
        </p:nvSpPr>
        <p:spPr>
          <a:xfrm>
            <a:off x="2045613" y="4047053"/>
            <a:ext cx="10539174" cy="637103"/>
          </a:xfrm>
          <a:prstGeom prst="rect">
            <a:avLst/>
          </a:prstGeom>
          <a:solidFill>
            <a:srgbClr val="FFFFFF">
              <a:alpha val="4000"/>
            </a:srgbClr>
          </a:solidFill>
          <a:ln/>
        </p:spPr>
      </p:sp>
      <p:sp>
        <p:nvSpPr>
          <p:cNvPr id="7" name="Text 4"/>
          <p:cNvSpPr/>
          <p:nvPr/>
        </p:nvSpPr>
        <p:spPr>
          <a:xfrm>
            <a:off x="2267783" y="4187904"/>
            <a:ext cx="4821436"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Timely Tax Payments</a:t>
            </a:r>
            <a:endParaRPr lang="en-US" sz="1750" dirty="0"/>
          </a:p>
        </p:txBody>
      </p:sp>
      <p:sp>
        <p:nvSpPr>
          <p:cNvPr id="8" name="Text 5"/>
          <p:cNvSpPr/>
          <p:nvPr/>
        </p:nvSpPr>
        <p:spPr>
          <a:xfrm>
            <a:off x="7541181" y="4187904"/>
            <a:ext cx="4821436"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Prevention of Economic Instability</a:t>
            </a:r>
            <a:endParaRPr lang="en-US" sz="1750" dirty="0"/>
          </a:p>
        </p:txBody>
      </p:sp>
      <p:sp>
        <p:nvSpPr>
          <p:cNvPr id="9" name="Shape 6"/>
          <p:cNvSpPr/>
          <p:nvPr/>
        </p:nvSpPr>
        <p:spPr>
          <a:xfrm>
            <a:off x="2045613" y="4684157"/>
            <a:ext cx="10539174" cy="637103"/>
          </a:xfrm>
          <a:prstGeom prst="rect">
            <a:avLst/>
          </a:prstGeom>
          <a:solidFill>
            <a:srgbClr val="000000">
              <a:alpha val="4000"/>
            </a:srgbClr>
          </a:solidFill>
          <a:ln/>
        </p:spPr>
      </p:sp>
      <p:sp>
        <p:nvSpPr>
          <p:cNvPr id="10" name="Text 7"/>
          <p:cNvSpPr/>
          <p:nvPr/>
        </p:nvSpPr>
        <p:spPr>
          <a:xfrm>
            <a:off x="2267783" y="4825008"/>
            <a:ext cx="4821436"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Transparent Taxation</a:t>
            </a:r>
            <a:endParaRPr lang="en-US" sz="1750" dirty="0"/>
          </a:p>
        </p:txBody>
      </p:sp>
      <p:sp>
        <p:nvSpPr>
          <p:cNvPr id="11" name="Text 8"/>
          <p:cNvSpPr/>
          <p:nvPr/>
        </p:nvSpPr>
        <p:spPr>
          <a:xfrm>
            <a:off x="7541181" y="4825008"/>
            <a:ext cx="4821436" cy="355402"/>
          </a:xfrm>
          <a:prstGeom prst="rect">
            <a:avLst/>
          </a:prstGeom>
          <a:noFill/>
          <a:ln/>
        </p:spPr>
        <p:txBody>
          <a:bodyPr wrap="none" rtlCol="0" anchor="t"/>
          <a:lstStyle/>
          <a:p>
            <a:pPr indent="0" marL="0">
              <a:lnSpc>
                <a:spcPts val="2799"/>
              </a:lnSpc>
              <a:buNone/>
            </a:pPr>
            <a:r>
              <a:rPr lang="en-US" sz="1750" dirty="0">
                <a:solidFill>
                  <a:srgbClr val="DCD7E5"/>
                </a:solidFill>
                <a:latin typeface="Heebo" pitchFamily="34" charset="0"/>
                <a:ea typeface="Heebo" pitchFamily="34" charset="-122"/>
                <a:cs typeface="Heebo" pitchFamily="34" charset="-120"/>
              </a:rPr>
              <a:t>Reduced Risk of Tax Fraud</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2024-02-12T05:06:01Z</dcterms:created>
  <dcterms:modified xsi:type="dcterms:W3CDTF">2024-02-12T05:06:01Z</dcterms:modified>
</cp:coreProperties>
</file>